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160EA-E513-4CFF-A4A2-27F3CE5E7082}" type="datetimeFigureOut">
              <a:rPr lang="pt-BR" smtClean="0"/>
              <a:pPr/>
              <a:t>10/02/2010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0626D-A32B-45CF-9174-918B8BBC50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1470025"/>
          </a:xfrm>
        </p:spPr>
        <p:txBody>
          <a:bodyPr/>
          <a:lstStyle/>
          <a:p>
            <a:r>
              <a:rPr lang="en-US" noProof="1" smtClean="0">
                <a:solidFill>
                  <a:schemeClr val="tx2"/>
                </a:solidFill>
              </a:rPr>
              <a:t>Trigger efficiency with             UED SS dimuon events</a:t>
            </a:r>
            <a:endParaRPr lang="en-US" noProof="1">
              <a:solidFill>
                <a:schemeClr val="tx2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391044"/>
            <a:ext cx="6400800" cy="1752600"/>
          </a:xfrm>
        </p:spPr>
        <p:txBody>
          <a:bodyPr/>
          <a:lstStyle/>
          <a:p>
            <a:r>
              <a:rPr lang="pt-BR" dirty="0" smtClean="0"/>
              <a:t>F. Marinho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next_MET_HLT_ef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05836" y="3500438"/>
            <a:ext cx="4634959" cy="3143248"/>
          </a:xfrm>
          <a:prstGeom prst="rect">
            <a:avLst/>
          </a:prstGeom>
        </p:spPr>
      </p:pic>
      <p:pic>
        <p:nvPicPr>
          <p:cNvPr id="5" name="Imagem 4" descr="leading_MET_HLT_ef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20" y="571480"/>
            <a:ext cx="4600584" cy="311993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74720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MET Paths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14348" y="1451606"/>
            <a:ext cx="30718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Signal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events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with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distinct</a:t>
            </a:r>
            <a:r>
              <a:rPr lang="pt-BR" dirty="0" smtClean="0">
                <a:solidFill>
                  <a:srgbClr val="00B050"/>
                </a:solidFill>
              </a:rPr>
              <a:t> MET signature </a:t>
            </a:r>
          </a:p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Two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lightest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particles</a:t>
            </a:r>
            <a:endParaRPr lang="pt-BR" dirty="0" smtClean="0">
              <a:solidFill>
                <a:srgbClr val="00B050"/>
              </a:solidFill>
            </a:endParaRPr>
          </a:p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Muons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distributions</a:t>
            </a:r>
            <a:r>
              <a:rPr lang="pt-BR" dirty="0" smtClean="0">
                <a:solidFill>
                  <a:srgbClr val="00B050"/>
                </a:solidFill>
              </a:rPr>
              <a:t> are </a:t>
            </a:r>
            <a:r>
              <a:rPr lang="pt-BR" dirty="0" err="1" smtClean="0">
                <a:solidFill>
                  <a:srgbClr val="00B050"/>
                </a:solidFill>
              </a:rPr>
              <a:t>not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distorted</a:t>
            </a:r>
            <a:endParaRPr lang="pt-BR" dirty="0" smtClean="0">
              <a:solidFill>
                <a:srgbClr val="00B050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71472" y="3286124"/>
          <a:ext cx="3333752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66876"/>
                <a:gridCol w="16668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 Path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err="1" smtClean="0"/>
                        <a:t>Efficiency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HLT_L1MET20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0.9829</a:t>
                      </a:r>
                      <a:r>
                        <a:rPr lang="pt-BR" smtClean="0">
                          <a:sym typeface="Symbol"/>
                        </a:rPr>
                        <a:t>0.0007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HLT_MET45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0.946</a:t>
                      </a:r>
                      <a:r>
                        <a:rPr lang="pt-BR" smtClean="0">
                          <a:sym typeface="Symbol"/>
                        </a:rPr>
                        <a:t>0.001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HLT_MET100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0.821</a:t>
                      </a:r>
                      <a:r>
                        <a:rPr lang="pt-BR" smtClean="0">
                          <a:sym typeface="Symbol"/>
                        </a:rPr>
                        <a:t>0.002</a:t>
                      </a:r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next_jetU_HLT_ef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3429000"/>
            <a:ext cx="4572032" cy="3100574"/>
          </a:xfrm>
          <a:prstGeom prst="rect">
            <a:avLst/>
          </a:prstGeom>
        </p:spPr>
      </p:pic>
      <p:pic>
        <p:nvPicPr>
          <p:cNvPr id="4" name="Imagem 3" descr="leading_jetU_HLT_ef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2" y="571480"/>
            <a:ext cx="4578789" cy="310515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0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Jet Paths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0034" y="1986685"/>
            <a:ext cx="35719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Signal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events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with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distinct</a:t>
            </a:r>
            <a:r>
              <a:rPr lang="pt-BR" dirty="0" smtClean="0">
                <a:solidFill>
                  <a:srgbClr val="00B050"/>
                </a:solidFill>
              </a:rPr>
              <a:t> Jet+MET signature</a:t>
            </a:r>
          </a:p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Almost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all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events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were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accepted</a:t>
            </a:r>
            <a:endParaRPr lang="pt-BR" dirty="0" smtClean="0">
              <a:solidFill>
                <a:srgbClr val="00B050"/>
              </a:solidFill>
            </a:endParaRPr>
          </a:p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Muon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distributions</a:t>
            </a:r>
            <a:r>
              <a:rPr lang="pt-BR" dirty="0" smtClean="0">
                <a:solidFill>
                  <a:srgbClr val="00B050"/>
                </a:solidFill>
              </a:rPr>
              <a:t> are </a:t>
            </a:r>
            <a:r>
              <a:rPr lang="pt-BR" dirty="0" err="1" smtClean="0">
                <a:solidFill>
                  <a:srgbClr val="00B050"/>
                </a:solidFill>
              </a:rPr>
              <a:t>recovered</a:t>
            </a:r>
            <a:endParaRPr lang="pt-BR" dirty="0" smtClean="0">
              <a:solidFill>
                <a:srgbClr val="00B050"/>
              </a:solidFill>
            </a:endParaRPr>
          </a:p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</a:rPr>
              <a:t> Jet </a:t>
            </a:r>
            <a:r>
              <a:rPr lang="pt-BR" dirty="0" err="1" smtClean="0">
                <a:solidFill>
                  <a:srgbClr val="00B050"/>
                </a:solidFill>
              </a:rPr>
              <a:t>cuts</a:t>
            </a:r>
            <a:r>
              <a:rPr lang="pt-BR" dirty="0" smtClean="0">
                <a:solidFill>
                  <a:srgbClr val="00B050"/>
                </a:solidFill>
              </a:rPr>
              <a:t> are </a:t>
            </a:r>
            <a:r>
              <a:rPr lang="pt-BR" dirty="0" err="1" smtClean="0">
                <a:solidFill>
                  <a:srgbClr val="00B050"/>
                </a:solidFill>
              </a:rPr>
              <a:t>very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loose</a:t>
            </a:r>
            <a:r>
              <a:rPr lang="pt-BR" dirty="0" smtClean="0">
                <a:solidFill>
                  <a:srgbClr val="00B050"/>
                </a:solidFill>
              </a:rPr>
              <a:t> in </a:t>
            </a:r>
            <a:r>
              <a:rPr lang="pt-BR" dirty="0" err="1" smtClean="0">
                <a:solidFill>
                  <a:srgbClr val="00B050"/>
                </a:solidFill>
              </a:rPr>
              <a:t>these</a:t>
            </a:r>
            <a:r>
              <a:rPr lang="pt-BR" dirty="0" smtClean="0">
                <a:solidFill>
                  <a:srgbClr val="00B050"/>
                </a:solidFill>
              </a:rPr>
              <a:t> HLT Paths </a:t>
            </a:r>
          </a:p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</a:rPr>
              <a:t> More </a:t>
            </a:r>
            <a:r>
              <a:rPr lang="pt-BR" dirty="0" err="1" smtClean="0">
                <a:solidFill>
                  <a:srgbClr val="00B050"/>
                </a:solidFill>
              </a:rPr>
              <a:t>interesting</a:t>
            </a:r>
            <a:r>
              <a:rPr lang="pt-BR" dirty="0" smtClean="0">
                <a:solidFill>
                  <a:srgbClr val="00B050"/>
                </a:solidFill>
              </a:rPr>
              <a:t> to </a:t>
            </a:r>
            <a:r>
              <a:rPr lang="pt-BR" dirty="0" err="1" smtClean="0">
                <a:solidFill>
                  <a:srgbClr val="00B050"/>
                </a:solidFill>
              </a:rPr>
              <a:t>cut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on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number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of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jets</a:t>
            </a:r>
            <a:r>
              <a:rPr lang="pt-BR" dirty="0" smtClean="0">
                <a:solidFill>
                  <a:srgbClr val="00B050"/>
                </a:solidFill>
              </a:rPr>
              <a:t> (</a:t>
            </a:r>
            <a:r>
              <a:rPr lang="pt-BR" dirty="0" err="1" smtClean="0">
                <a:solidFill>
                  <a:srgbClr val="00B050"/>
                </a:solidFill>
              </a:rPr>
              <a:t>offline</a:t>
            </a:r>
            <a:r>
              <a:rPr lang="pt-BR" dirty="0" smtClean="0">
                <a:solidFill>
                  <a:srgbClr val="00B050"/>
                </a:solidFill>
              </a:rPr>
              <a:t>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Background </a:t>
            </a:r>
            <a:r>
              <a:rPr lang="pt-BR" dirty="0" err="1" smtClean="0">
                <a:solidFill>
                  <a:schemeClr val="tx2"/>
                </a:solidFill>
              </a:rPr>
              <a:t>ttbar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2994" y="1600200"/>
            <a:ext cx="7515220" cy="4525963"/>
          </a:xfrm>
        </p:spPr>
        <p:txBody>
          <a:bodyPr/>
          <a:lstStyle/>
          <a:p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5%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of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events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with</a:t>
            </a:r>
            <a:r>
              <a:rPr lang="pt-BR" dirty="0" smtClean="0">
                <a:solidFill>
                  <a:srgbClr val="00B050"/>
                </a:solidFill>
              </a:rPr>
              <a:t> SS </a:t>
            </a:r>
            <a:r>
              <a:rPr lang="pt-BR" dirty="0" err="1" smtClean="0">
                <a:solidFill>
                  <a:srgbClr val="00B050"/>
                </a:solidFill>
              </a:rPr>
              <a:t>dimuon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</a:p>
          <a:p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rgbClr val="00B050"/>
                </a:solidFill>
              </a:rPr>
              <a:t>S</a:t>
            </a:r>
            <a:r>
              <a:rPr lang="pt-BR" dirty="0" err="1" smtClean="0">
                <a:solidFill>
                  <a:srgbClr val="00B050"/>
                </a:solidFill>
              </a:rPr>
              <a:t>uppression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due</a:t>
            </a:r>
            <a:r>
              <a:rPr lang="pt-BR" dirty="0" smtClean="0">
                <a:solidFill>
                  <a:srgbClr val="00B050"/>
                </a:solidFill>
              </a:rPr>
              <a:t> to </a:t>
            </a:r>
            <a:r>
              <a:rPr lang="pt-BR" dirty="0" smtClean="0">
                <a:solidFill>
                  <a:srgbClr val="FF0000"/>
                </a:solidFill>
              </a:rPr>
              <a:t>REC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and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charge </a:t>
            </a:r>
            <a:r>
              <a:rPr lang="pt-BR" dirty="0" err="1" smtClean="0">
                <a:solidFill>
                  <a:srgbClr val="FF0000"/>
                </a:solidFill>
              </a:rPr>
              <a:t>requirement</a:t>
            </a:r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>
                <a:solidFill>
                  <a:srgbClr val="00B050"/>
                </a:solidFill>
              </a:rPr>
              <a:t>Lead </a:t>
            </a:r>
            <a:r>
              <a:rPr lang="pt-BR" dirty="0" err="1" smtClean="0">
                <a:solidFill>
                  <a:srgbClr val="00B050"/>
                </a:solidFill>
              </a:rPr>
              <a:t>muons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from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W’s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and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b’s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rgbClr val="00B050"/>
                </a:solidFill>
              </a:rPr>
              <a:t>Next</a:t>
            </a:r>
            <a:r>
              <a:rPr lang="pt-BR" dirty="0" smtClean="0">
                <a:solidFill>
                  <a:srgbClr val="00B050"/>
                </a:solidFill>
              </a:rPr>
              <a:t> to lead </a:t>
            </a:r>
            <a:r>
              <a:rPr lang="pt-BR" dirty="0" err="1" smtClean="0">
                <a:solidFill>
                  <a:srgbClr val="00B050"/>
                </a:solidFill>
              </a:rPr>
              <a:t>muons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from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hadronic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smtClean="0">
                <a:solidFill>
                  <a:srgbClr val="00B050"/>
                </a:solidFill>
              </a:rPr>
              <a:t>No </a:t>
            </a:r>
            <a:r>
              <a:rPr lang="pt-BR" dirty="0" err="1" smtClean="0">
                <a:solidFill>
                  <a:srgbClr val="00B050"/>
                </a:solidFill>
              </a:rPr>
              <a:t>isolation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or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other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cuts</a:t>
            </a:r>
            <a:r>
              <a:rPr lang="pt-BR" dirty="0" smtClean="0">
                <a:solidFill>
                  <a:srgbClr val="00B050"/>
                </a:solidFill>
              </a:rPr>
              <a:t> are </a:t>
            </a:r>
            <a:r>
              <a:rPr lang="pt-BR" dirty="0" err="1" smtClean="0">
                <a:solidFill>
                  <a:srgbClr val="00B050"/>
                </a:solidFill>
              </a:rPr>
              <a:t>applied</a:t>
            </a:r>
            <a:endParaRPr lang="pt-BR" dirty="0">
              <a:solidFill>
                <a:srgbClr val="00B050"/>
              </a:solidFill>
            </a:endParaRP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1071538" y="2214554"/>
          <a:ext cx="3171848" cy="571504"/>
        </p:xfrm>
        <a:graphic>
          <a:graphicData uri="http://schemas.openxmlformats.org/presentationml/2006/ole">
            <p:oleObj spid="_x0000_s20482" name="Equação" r:id="rId3" imgW="140940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48"/>
          </a:xfrm>
        </p:spPr>
        <p:txBody>
          <a:bodyPr/>
          <a:lstStyle/>
          <a:p>
            <a:r>
              <a:rPr lang="pt-BR" dirty="0" err="1" smtClean="0">
                <a:solidFill>
                  <a:schemeClr val="tx2"/>
                </a:solidFill>
              </a:rPr>
              <a:t>ttbar</a:t>
            </a:r>
            <a:r>
              <a:rPr lang="pt-BR" dirty="0" smtClean="0">
                <a:solidFill>
                  <a:schemeClr val="tx2"/>
                </a:solidFill>
              </a:rPr>
              <a:t> - </a:t>
            </a:r>
            <a:r>
              <a:rPr lang="pt-BR" sz="4000" dirty="0" err="1" smtClean="0">
                <a:solidFill>
                  <a:schemeClr val="tx2"/>
                </a:solidFill>
              </a:rPr>
              <a:t>Muon</a:t>
            </a:r>
            <a:r>
              <a:rPr lang="pt-BR" sz="4000" dirty="0" smtClean="0">
                <a:solidFill>
                  <a:schemeClr val="tx2"/>
                </a:solidFill>
              </a:rPr>
              <a:t> Paths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1243010"/>
            <a:ext cx="3371816" cy="1543048"/>
          </a:xfrm>
        </p:spPr>
        <p:txBody>
          <a:bodyPr>
            <a:normAutofit fontScale="85000" lnSpcReduction="20000"/>
          </a:bodyPr>
          <a:lstStyle/>
          <a:p>
            <a:r>
              <a:rPr lang="pt-BR" dirty="0" err="1" smtClean="0">
                <a:solidFill>
                  <a:srgbClr val="00B050"/>
                </a:solidFill>
              </a:rPr>
              <a:t>Distributions</a:t>
            </a:r>
            <a:r>
              <a:rPr lang="pt-BR" dirty="0" smtClean="0">
                <a:solidFill>
                  <a:srgbClr val="00B050"/>
                </a:solidFill>
              </a:rPr>
              <a:t> similar to </a:t>
            </a:r>
            <a:r>
              <a:rPr lang="pt-BR" dirty="0" err="1" smtClean="0">
                <a:solidFill>
                  <a:srgbClr val="00B050"/>
                </a:solidFill>
              </a:rPr>
              <a:t>signal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rgbClr val="00B050"/>
                </a:solidFill>
              </a:rPr>
              <a:t>But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efficiencies</a:t>
            </a:r>
            <a:r>
              <a:rPr lang="pt-BR" dirty="0" smtClean="0">
                <a:solidFill>
                  <a:srgbClr val="00B050"/>
                </a:solidFill>
              </a:rPr>
              <a:t> are </a:t>
            </a:r>
            <a:r>
              <a:rPr lang="pt-BR" dirty="0" err="1" smtClean="0">
                <a:solidFill>
                  <a:srgbClr val="00B050"/>
                </a:solidFill>
              </a:rPr>
              <a:t>lower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endParaRPr lang="pt-BR" dirty="0">
              <a:solidFill>
                <a:srgbClr val="00B05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14348" y="3000372"/>
          <a:ext cx="3071834" cy="3000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28760"/>
                <a:gridCol w="1643074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 Path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err="1" smtClean="0"/>
                        <a:t>Efficiency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HLT_Mu3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0.9770.001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HLT_Mu5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0.9390.002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HLT_Mu9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0.8490.003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HLT_L2Mu9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0.8680.003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HLT_L2Mu11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0.8300.004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HLT_L1Mu20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0.7330.005</a:t>
                      </a:r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 descr="Eff_HLT_muon_le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787436"/>
            <a:ext cx="4179188" cy="2784440"/>
          </a:xfrm>
          <a:prstGeom prst="rect">
            <a:avLst/>
          </a:prstGeom>
        </p:spPr>
      </p:pic>
      <p:pic>
        <p:nvPicPr>
          <p:cNvPr id="6" name="Imagem 5" descr="Eff_HLT_muon_nex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3548063"/>
            <a:ext cx="4143404" cy="280989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Eff_HLT_dimuon_nex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81200" y="3571876"/>
            <a:ext cx="4262766" cy="2890841"/>
          </a:xfrm>
          <a:prstGeom prst="rect">
            <a:avLst/>
          </a:prstGeom>
        </p:spPr>
      </p:pic>
      <p:pic>
        <p:nvPicPr>
          <p:cNvPr id="7" name="Imagem 6" descr="Eff_HLT_dimuon_le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0295" y="785794"/>
            <a:ext cx="4213632" cy="285752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pt-BR" dirty="0" err="1" smtClean="0">
                <a:solidFill>
                  <a:schemeClr val="tx2"/>
                </a:solidFill>
              </a:rPr>
              <a:t>ttbar</a:t>
            </a:r>
            <a:r>
              <a:rPr lang="pt-BR" dirty="0" smtClean="0">
                <a:solidFill>
                  <a:schemeClr val="tx2"/>
                </a:solidFill>
              </a:rPr>
              <a:t> – </a:t>
            </a:r>
            <a:r>
              <a:rPr lang="pt-BR" dirty="0" err="1" smtClean="0">
                <a:solidFill>
                  <a:schemeClr val="tx2"/>
                </a:solidFill>
              </a:rPr>
              <a:t>Dimuon</a:t>
            </a:r>
            <a:r>
              <a:rPr lang="pt-BR" dirty="0" smtClean="0">
                <a:solidFill>
                  <a:schemeClr val="tx2"/>
                </a:solidFill>
              </a:rPr>
              <a:t> Paths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28638" y="1857364"/>
            <a:ext cx="3757610" cy="1328734"/>
          </a:xfrm>
        </p:spPr>
        <p:txBody>
          <a:bodyPr>
            <a:normAutofit fontScale="92500"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Similar </a:t>
            </a:r>
            <a:r>
              <a:rPr lang="pt-BR" dirty="0" err="1" smtClean="0">
                <a:solidFill>
                  <a:srgbClr val="00B050"/>
                </a:solidFill>
              </a:rPr>
              <a:t>distributions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rgbClr val="00B050"/>
                </a:solidFill>
              </a:rPr>
              <a:t>Lower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plateaus</a:t>
            </a:r>
            <a:endParaRPr lang="pt-BR" dirty="0" smtClean="0">
              <a:solidFill>
                <a:srgbClr val="00B050"/>
              </a:solidFill>
            </a:endParaRPr>
          </a:p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00034" y="3500438"/>
          <a:ext cx="3786214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57454"/>
                <a:gridCol w="142876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mtClean="0"/>
                        <a:t>HLT Path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err="1" smtClean="0"/>
                        <a:t>Efficiency</a:t>
                      </a:r>
                      <a:endParaRPr lang="pt-BR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HLT_L1DoubleMuOpen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0.9500.002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HLT_DoubleMu0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0.8370.004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HLT_DoubleMu3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0.8130.004</a:t>
                      </a:r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Eff_HLT_MET_nex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500438"/>
            <a:ext cx="4214842" cy="2858342"/>
          </a:xfrm>
          <a:prstGeom prst="rect">
            <a:avLst/>
          </a:prstGeom>
        </p:spPr>
      </p:pic>
      <p:pic>
        <p:nvPicPr>
          <p:cNvPr id="5" name="Imagem 4" descr="Eff_HLT_MET_le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7113" y="857232"/>
            <a:ext cx="4108291" cy="278608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89034"/>
          </a:xfrm>
        </p:spPr>
        <p:txBody>
          <a:bodyPr/>
          <a:lstStyle/>
          <a:p>
            <a:r>
              <a:rPr lang="pt-BR" dirty="0" err="1" smtClean="0">
                <a:solidFill>
                  <a:schemeClr val="tx2"/>
                </a:solidFill>
              </a:rPr>
              <a:t>ttbar</a:t>
            </a:r>
            <a:r>
              <a:rPr lang="pt-BR" dirty="0" smtClean="0">
                <a:solidFill>
                  <a:schemeClr val="tx2"/>
                </a:solidFill>
              </a:rPr>
              <a:t> – MET Paths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1671638"/>
            <a:ext cx="4186238" cy="1757362"/>
          </a:xfrm>
        </p:spPr>
        <p:txBody>
          <a:bodyPr>
            <a:normAutofit fontScale="70000" lnSpcReduction="20000"/>
          </a:bodyPr>
          <a:lstStyle/>
          <a:p>
            <a:r>
              <a:rPr lang="pt-BR" dirty="0" err="1" smtClean="0">
                <a:solidFill>
                  <a:srgbClr val="00B050"/>
                </a:solidFill>
              </a:rPr>
              <a:t>Low</a:t>
            </a:r>
            <a:r>
              <a:rPr lang="pt-BR" dirty="0" smtClean="0">
                <a:solidFill>
                  <a:srgbClr val="00B050"/>
                </a:solidFill>
              </a:rPr>
              <a:t> P</a:t>
            </a:r>
            <a:r>
              <a:rPr lang="pt-BR" baseline="-25000" dirty="0" smtClean="0">
                <a:solidFill>
                  <a:srgbClr val="00B050"/>
                </a:solidFill>
              </a:rPr>
              <a:t>T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correlation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</a:p>
          <a:p>
            <a:r>
              <a:rPr lang="pt-BR" dirty="0" err="1" smtClean="0">
                <a:solidFill>
                  <a:srgbClr val="00B050"/>
                </a:solidFill>
              </a:rPr>
              <a:t>Good</a:t>
            </a:r>
            <a:r>
              <a:rPr lang="pt-BR" dirty="0" smtClean="0">
                <a:solidFill>
                  <a:srgbClr val="00B050"/>
                </a:solidFill>
              </a:rPr>
              <a:t> path for </a:t>
            </a:r>
            <a:r>
              <a:rPr lang="pt-BR" dirty="0" err="1" smtClean="0">
                <a:solidFill>
                  <a:srgbClr val="00B050"/>
                </a:solidFill>
              </a:rPr>
              <a:t>robustness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check</a:t>
            </a:r>
            <a:r>
              <a:rPr lang="pt-BR" dirty="0" smtClean="0">
                <a:solidFill>
                  <a:srgbClr val="00B050"/>
                </a:solidFill>
              </a:rPr>
              <a:t>?</a:t>
            </a:r>
          </a:p>
          <a:p>
            <a:r>
              <a:rPr lang="pt-BR" dirty="0" smtClean="0">
                <a:solidFill>
                  <a:srgbClr val="00B050"/>
                </a:solidFill>
              </a:rPr>
              <a:t>Background </a:t>
            </a:r>
            <a:r>
              <a:rPr lang="pt-BR" dirty="0" err="1" smtClean="0">
                <a:solidFill>
                  <a:srgbClr val="00B050"/>
                </a:solidFill>
              </a:rPr>
              <a:t>highly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suppressed</a:t>
            </a:r>
            <a:r>
              <a:rPr lang="pt-BR" dirty="0" smtClean="0">
                <a:solidFill>
                  <a:srgbClr val="00B050"/>
                </a:solidFill>
              </a:rPr>
              <a:t>                                                                                            </a:t>
            </a:r>
          </a:p>
          <a:p>
            <a:r>
              <a:rPr lang="pt-BR" dirty="0" smtClean="0">
                <a:solidFill>
                  <a:srgbClr val="00B050"/>
                </a:solidFill>
              </a:rPr>
              <a:t>Use as </a:t>
            </a:r>
            <a:r>
              <a:rPr lang="pt-BR" dirty="0" err="1" smtClean="0">
                <a:solidFill>
                  <a:srgbClr val="00B050"/>
                </a:solidFill>
              </a:rPr>
              <a:t>offline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selection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variable</a:t>
            </a:r>
            <a:endParaRPr lang="pt-BR" dirty="0">
              <a:solidFill>
                <a:srgbClr val="00B05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52496" y="3660152"/>
          <a:ext cx="3333752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66876"/>
                <a:gridCol w="16668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 Path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err="1" smtClean="0"/>
                        <a:t>Efficiency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HLT_L1MET20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0.8180.004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HLT_MET45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0.4580.007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HLT_MET100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ym typeface="Symbol"/>
                        </a:rPr>
                        <a:t>0.1080.009</a:t>
                      </a:r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Eff_HLT_JetU_nex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33048" y="3429000"/>
            <a:ext cx="4368108" cy="2962280"/>
          </a:xfrm>
          <a:prstGeom prst="rect">
            <a:avLst/>
          </a:prstGeom>
        </p:spPr>
      </p:pic>
      <p:pic>
        <p:nvPicPr>
          <p:cNvPr id="6" name="Imagem 5" descr="Eff_HLT_JetU_le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33048" y="642918"/>
            <a:ext cx="4368108" cy="296228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846158"/>
          </a:xfrm>
        </p:spPr>
        <p:txBody>
          <a:bodyPr/>
          <a:lstStyle/>
          <a:p>
            <a:r>
              <a:rPr lang="pt-BR" dirty="0" err="1" smtClean="0">
                <a:solidFill>
                  <a:schemeClr val="tx2"/>
                </a:solidFill>
              </a:rPr>
              <a:t>ttbar</a:t>
            </a:r>
            <a:r>
              <a:rPr lang="pt-BR" dirty="0" smtClean="0">
                <a:solidFill>
                  <a:schemeClr val="tx2"/>
                </a:solidFill>
              </a:rPr>
              <a:t> -  Jet Paths</a:t>
            </a:r>
            <a:endParaRPr lang="pt-BR" dirty="0">
              <a:solidFill>
                <a:schemeClr val="tx2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42910" y="3643314"/>
          <a:ext cx="3571900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8382"/>
                <a:gridCol w="19135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 Path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err="1" smtClean="0"/>
                        <a:t>Efficiency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HLT_L1Jet6U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0.9998</a:t>
                      </a:r>
                      <a:r>
                        <a:rPr lang="pt-BR" smtClean="0">
                          <a:sym typeface="Symbol"/>
                        </a:rPr>
                        <a:t></a:t>
                      </a:r>
                      <a:r>
                        <a:rPr lang="pt-BR" smtClean="0"/>
                        <a:t>0.0001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HLT_Jet15U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0.9950</a:t>
                      </a:r>
                      <a:r>
                        <a:rPr lang="pt-BR" smtClean="0">
                          <a:sym typeface="Symbol"/>
                        </a:rPr>
                        <a:t></a:t>
                      </a:r>
                      <a:r>
                        <a:rPr lang="pt-BR" smtClean="0"/>
                        <a:t>0.0006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HLT_Jet30U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0.926</a:t>
                      </a:r>
                      <a:r>
                        <a:rPr lang="pt-BR" smtClean="0">
                          <a:sym typeface="Symbol"/>
                        </a:rPr>
                        <a:t></a:t>
                      </a:r>
                      <a:r>
                        <a:rPr lang="pt-BR" smtClean="0"/>
                        <a:t>0.002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HLT_Jet50U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0.677</a:t>
                      </a:r>
                      <a:r>
                        <a:rPr lang="pt-BR" smtClean="0">
                          <a:sym typeface="Symbol"/>
                        </a:rPr>
                        <a:t></a:t>
                      </a:r>
                      <a:r>
                        <a:rPr lang="pt-BR" smtClean="0"/>
                        <a:t>0.005</a:t>
                      </a:r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000100" y="1357298"/>
            <a:ext cx="2928958" cy="2043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200" dirty="0" smtClean="0">
                <a:solidFill>
                  <a:srgbClr val="00B050"/>
                </a:solidFill>
              </a:rPr>
              <a:t>No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</a:t>
            </a:r>
            <a:r>
              <a:rPr kumimoji="0" lang="pt-BR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correlation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Good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path for </a:t>
            </a: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robustness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check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Background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partially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uppressed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as </a:t>
            </a: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offline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selection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variable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tx2"/>
                </a:solidFill>
              </a:rPr>
              <a:t>Summary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428736"/>
            <a:ext cx="8543956" cy="4525963"/>
          </a:xfrm>
        </p:spPr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SS </a:t>
            </a:r>
            <a:r>
              <a:rPr lang="pt-BR" dirty="0" err="1" smtClean="0">
                <a:solidFill>
                  <a:schemeClr val="tx2"/>
                </a:solidFill>
              </a:rPr>
              <a:t>dimuon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analysis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promising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already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at</a:t>
            </a:r>
            <a:r>
              <a:rPr lang="pt-BR" dirty="0" smtClean="0">
                <a:solidFill>
                  <a:schemeClr val="tx2"/>
                </a:solidFill>
              </a:rPr>
              <a:t> startup </a:t>
            </a:r>
            <a:r>
              <a:rPr lang="pt-BR" sz="2400" dirty="0" err="1" smtClean="0">
                <a:solidFill>
                  <a:srgbClr val="00B050"/>
                </a:solidFill>
              </a:rPr>
              <a:t>possible</a:t>
            </a:r>
            <a:r>
              <a:rPr lang="pt-BR" sz="2400" dirty="0" smtClean="0">
                <a:solidFill>
                  <a:srgbClr val="00B050"/>
                </a:solidFill>
              </a:rPr>
              <a:t> to </a:t>
            </a:r>
            <a:r>
              <a:rPr lang="pt-BR" sz="2400" dirty="0" err="1" smtClean="0">
                <a:solidFill>
                  <a:srgbClr val="00B050"/>
                </a:solidFill>
              </a:rPr>
              <a:t>scratch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current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smtClean="0">
                <a:solidFill>
                  <a:srgbClr val="FF0000"/>
                </a:solidFill>
              </a:rPr>
              <a:t>1/R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lower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limit</a:t>
            </a:r>
            <a:endParaRPr lang="pt-BR" sz="2400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chemeClr val="tx2"/>
                </a:solidFill>
              </a:rPr>
              <a:t>Avoid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acceptance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effects</a:t>
            </a:r>
            <a:r>
              <a:rPr lang="pt-BR" dirty="0" smtClean="0">
                <a:solidFill>
                  <a:schemeClr val="tx2"/>
                </a:solidFill>
              </a:rPr>
              <a:t> for </a:t>
            </a:r>
            <a:r>
              <a:rPr lang="pt-BR" dirty="0" err="1" smtClean="0">
                <a:solidFill>
                  <a:schemeClr val="tx2"/>
                </a:solidFill>
              </a:rPr>
              <a:t>muon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distributions</a:t>
            </a:r>
            <a:r>
              <a:rPr lang="pt-BR" dirty="0" smtClean="0">
                <a:solidFill>
                  <a:schemeClr val="tx2"/>
                </a:solidFill>
              </a:rPr>
              <a:t>   </a:t>
            </a:r>
            <a:r>
              <a:rPr lang="pt-BR" sz="2400" dirty="0" err="1" smtClean="0">
                <a:solidFill>
                  <a:srgbClr val="00B050"/>
                </a:solidFill>
              </a:rPr>
              <a:t>at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least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on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offline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level</a:t>
            </a:r>
            <a:endParaRPr lang="pt-BR" sz="2400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chemeClr val="tx2"/>
                </a:solidFill>
              </a:rPr>
              <a:t>Muon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triggers</a:t>
            </a:r>
            <a:r>
              <a:rPr lang="pt-BR" dirty="0" smtClean="0">
                <a:solidFill>
                  <a:schemeClr val="tx2"/>
                </a:solidFill>
              </a:rPr>
              <a:t> for startup data </a:t>
            </a:r>
            <a:r>
              <a:rPr lang="pt-BR" dirty="0" err="1" smtClean="0">
                <a:solidFill>
                  <a:schemeClr val="tx2"/>
                </a:solidFill>
              </a:rPr>
              <a:t>employed</a:t>
            </a:r>
            <a:r>
              <a:rPr lang="pt-BR" dirty="0" smtClean="0">
                <a:solidFill>
                  <a:schemeClr val="tx2"/>
                </a:solidFill>
              </a:rPr>
              <a:t>. </a:t>
            </a:r>
          </a:p>
          <a:p>
            <a:r>
              <a:rPr lang="pt-BR" dirty="0" err="1" smtClean="0">
                <a:solidFill>
                  <a:schemeClr val="tx2"/>
                </a:solidFill>
              </a:rPr>
              <a:t>Consider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hadronic</a:t>
            </a:r>
            <a:r>
              <a:rPr lang="pt-BR" dirty="0" smtClean="0">
                <a:solidFill>
                  <a:schemeClr val="tx2"/>
                </a:solidFill>
              </a:rPr>
              <a:t> Paths for </a:t>
            </a:r>
            <a:r>
              <a:rPr lang="pt-BR" dirty="0" err="1" smtClean="0">
                <a:solidFill>
                  <a:schemeClr val="tx2"/>
                </a:solidFill>
              </a:rPr>
              <a:t>robustness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purposes</a:t>
            </a:r>
            <a:r>
              <a:rPr lang="pt-BR" dirty="0" smtClean="0">
                <a:solidFill>
                  <a:schemeClr val="tx2"/>
                </a:solidFill>
              </a:rPr>
              <a:t>. 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MET </a:t>
            </a:r>
            <a:r>
              <a:rPr lang="pt-BR" dirty="0" err="1" smtClean="0">
                <a:solidFill>
                  <a:schemeClr val="tx2"/>
                </a:solidFill>
              </a:rPr>
              <a:t>and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Jets</a:t>
            </a:r>
            <a:r>
              <a:rPr lang="pt-BR" dirty="0" smtClean="0">
                <a:solidFill>
                  <a:schemeClr val="tx2"/>
                </a:solidFill>
              </a:rPr>
              <a:t> are </a:t>
            </a:r>
            <a:r>
              <a:rPr lang="pt-BR" dirty="0" err="1" smtClean="0">
                <a:solidFill>
                  <a:schemeClr val="tx2"/>
                </a:solidFill>
              </a:rPr>
              <a:t>interesting</a:t>
            </a:r>
            <a:r>
              <a:rPr lang="pt-BR" dirty="0" smtClean="0">
                <a:solidFill>
                  <a:schemeClr val="tx2"/>
                </a:solidFill>
              </a:rPr>
              <a:t> as </a:t>
            </a:r>
            <a:r>
              <a:rPr lang="pt-BR" dirty="0" err="1" smtClean="0">
                <a:solidFill>
                  <a:schemeClr val="tx2"/>
                </a:solidFill>
              </a:rPr>
              <a:t>offline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selection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variables</a:t>
            </a:r>
            <a:r>
              <a:rPr lang="pt-BR" dirty="0" smtClean="0">
                <a:solidFill>
                  <a:schemeClr val="tx2"/>
                </a:solidFill>
              </a:rPr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tx2"/>
                </a:solidFill>
              </a:rPr>
              <a:t>Next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85894" y="1500174"/>
            <a:ext cx="6400816" cy="3686188"/>
          </a:xfrm>
        </p:spPr>
        <p:txBody>
          <a:bodyPr/>
          <a:lstStyle/>
          <a:p>
            <a:r>
              <a:rPr lang="pt-BR" dirty="0" err="1" smtClean="0">
                <a:solidFill>
                  <a:srgbClr val="00B050"/>
                </a:solidFill>
              </a:rPr>
              <a:t>Offline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selection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rgbClr val="00B050"/>
                </a:solidFill>
              </a:rPr>
              <a:t>Improve</a:t>
            </a:r>
            <a:r>
              <a:rPr lang="pt-BR" dirty="0" smtClean="0">
                <a:solidFill>
                  <a:srgbClr val="00B050"/>
                </a:solidFill>
              </a:rPr>
              <a:t> background </a:t>
            </a:r>
            <a:r>
              <a:rPr lang="pt-BR" dirty="0" err="1" smtClean="0">
                <a:solidFill>
                  <a:srgbClr val="00B050"/>
                </a:solidFill>
              </a:rPr>
              <a:t>studies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smtClean="0">
                <a:solidFill>
                  <a:srgbClr val="00B050"/>
                </a:solidFill>
              </a:rPr>
              <a:t>Determine </a:t>
            </a:r>
            <a:r>
              <a:rPr lang="pt-BR" dirty="0" err="1" smtClean="0">
                <a:solidFill>
                  <a:srgbClr val="00B050"/>
                </a:solidFill>
              </a:rPr>
              <a:t>yields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at</a:t>
            </a:r>
            <a:r>
              <a:rPr lang="pt-BR" dirty="0" smtClean="0">
                <a:solidFill>
                  <a:srgbClr val="00B050"/>
                </a:solidFill>
              </a:rPr>
              <a:t> 7 </a:t>
            </a:r>
            <a:r>
              <a:rPr lang="pt-BR" dirty="0" err="1" smtClean="0">
                <a:solidFill>
                  <a:srgbClr val="00B050"/>
                </a:solidFill>
              </a:rPr>
              <a:t>TeV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rgbClr val="00B050"/>
                </a:solidFill>
              </a:rPr>
              <a:t>Yields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vs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model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parameters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rgbClr val="00B050"/>
                </a:solidFill>
              </a:rPr>
              <a:t>Same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exercise</a:t>
            </a:r>
            <a:r>
              <a:rPr lang="pt-BR" dirty="0" smtClean="0">
                <a:solidFill>
                  <a:srgbClr val="00B050"/>
                </a:solidFill>
              </a:rPr>
              <a:t> for </a:t>
            </a:r>
            <a:r>
              <a:rPr lang="pt-BR" dirty="0" err="1" smtClean="0">
                <a:solidFill>
                  <a:srgbClr val="00B050"/>
                </a:solidFill>
              </a:rPr>
              <a:t>other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leptons</a:t>
            </a:r>
            <a:r>
              <a:rPr lang="pt-BR" dirty="0" smtClean="0">
                <a:solidFill>
                  <a:srgbClr val="00B050"/>
                </a:solidFill>
              </a:rPr>
              <a:t>                  (</a:t>
            </a:r>
            <a:r>
              <a:rPr lang="pt-BR" dirty="0" err="1" smtClean="0">
                <a:solidFill>
                  <a:srgbClr val="00B050"/>
                </a:solidFill>
              </a:rPr>
              <a:t>anyone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interested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rgbClr val="00B050"/>
                </a:solidFill>
              </a:rPr>
              <a:t>???)</a:t>
            </a:r>
            <a:endParaRPr lang="pt-B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Overview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85894" y="1689119"/>
            <a:ext cx="7043758" cy="4525963"/>
          </a:xfrm>
        </p:spPr>
        <p:txBody>
          <a:bodyPr/>
          <a:lstStyle/>
          <a:p>
            <a:r>
              <a:rPr lang="pt-BR" dirty="0" smtClean="0">
                <a:solidFill>
                  <a:srgbClr val="00B050"/>
                </a:solidFill>
              </a:rPr>
              <a:t>UED </a:t>
            </a:r>
            <a:r>
              <a:rPr lang="en-US" dirty="0" smtClean="0">
                <a:solidFill>
                  <a:srgbClr val="00B050"/>
                </a:solidFill>
              </a:rPr>
              <a:t>Model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reminder</a:t>
            </a:r>
          </a:p>
          <a:p>
            <a:r>
              <a:rPr lang="pt-BR" dirty="0" smtClean="0">
                <a:solidFill>
                  <a:srgbClr val="00B050"/>
                </a:solidFill>
              </a:rPr>
              <a:t>Motivation for </a:t>
            </a:r>
            <a:r>
              <a:rPr lang="en-US" dirty="0" smtClean="0">
                <a:solidFill>
                  <a:srgbClr val="00B050"/>
                </a:solidFill>
              </a:rPr>
              <a:t>trigger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studies</a:t>
            </a:r>
          </a:p>
          <a:p>
            <a:r>
              <a:rPr lang="pt-BR" dirty="0" smtClean="0">
                <a:solidFill>
                  <a:srgbClr val="00B050"/>
                </a:solidFill>
              </a:rPr>
              <a:t>Trigger efficiency vs </a:t>
            </a:r>
            <a:r>
              <a:rPr lang="en-US" dirty="0" smtClean="0">
                <a:solidFill>
                  <a:srgbClr val="00B050"/>
                </a:solidFill>
              </a:rPr>
              <a:t>muon</a:t>
            </a:r>
            <a:r>
              <a:rPr lang="pt-BR" dirty="0" smtClean="0">
                <a:solidFill>
                  <a:srgbClr val="00B050"/>
                </a:solidFill>
              </a:rPr>
              <a:t> P</a:t>
            </a:r>
            <a:r>
              <a:rPr lang="pt-BR" baseline="-25000" dirty="0" smtClean="0">
                <a:solidFill>
                  <a:srgbClr val="00B050"/>
                </a:solidFill>
              </a:rPr>
              <a:t>T</a:t>
            </a:r>
          </a:p>
          <a:p>
            <a:r>
              <a:rPr lang="pt-BR" dirty="0" smtClean="0">
                <a:solidFill>
                  <a:srgbClr val="00B050"/>
                </a:solidFill>
              </a:rPr>
              <a:t>Trigger Paths (</a:t>
            </a:r>
            <a:r>
              <a:rPr lang="en-US" dirty="0" smtClean="0">
                <a:solidFill>
                  <a:srgbClr val="00B050"/>
                </a:solidFill>
              </a:rPr>
              <a:t>Leptonic</a:t>
            </a:r>
            <a:r>
              <a:rPr lang="pt-BR" dirty="0" smtClean="0">
                <a:solidFill>
                  <a:srgbClr val="00B050"/>
                </a:solidFill>
              </a:rPr>
              <a:t> &amp; </a:t>
            </a:r>
            <a:r>
              <a:rPr lang="en-US" dirty="0" smtClean="0">
                <a:solidFill>
                  <a:srgbClr val="00B050"/>
                </a:solidFill>
              </a:rPr>
              <a:t>Hadronic</a:t>
            </a:r>
            <a:r>
              <a:rPr lang="pt-BR" dirty="0" smtClean="0">
                <a:solidFill>
                  <a:srgbClr val="00B050"/>
                </a:solidFill>
              </a:rPr>
              <a:t>)</a:t>
            </a:r>
          </a:p>
          <a:p>
            <a:r>
              <a:rPr lang="pt-BR" dirty="0" smtClean="0">
                <a:solidFill>
                  <a:srgbClr val="00B050"/>
                </a:solidFill>
              </a:rPr>
              <a:t>Background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The UED model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All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particles</a:t>
            </a:r>
            <a:r>
              <a:rPr lang="pt-BR" dirty="0" smtClean="0">
                <a:solidFill>
                  <a:srgbClr val="00B050"/>
                </a:solidFill>
              </a:rPr>
              <a:t> are allowed to </a:t>
            </a:r>
            <a:r>
              <a:rPr lang="pt-BR" dirty="0" err="1" smtClean="0">
                <a:solidFill>
                  <a:srgbClr val="00B050"/>
                </a:solidFill>
              </a:rPr>
              <a:t>propagate</a:t>
            </a:r>
            <a:r>
              <a:rPr lang="pt-BR" dirty="0" smtClean="0">
                <a:solidFill>
                  <a:srgbClr val="00B050"/>
                </a:solidFill>
              </a:rPr>
              <a:t> in </a:t>
            </a:r>
            <a:r>
              <a:rPr lang="pt-BR" dirty="0" err="1" smtClean="0">
                <a:solidFill>
                  <a:srgbClr val="00B050"/>
                </a:solidFill>
              </a:rPr>
              <a:t>the</a:t>
            </a:r>
            <a:r>
              <a:rPr lang="pt-BR" dirty="0" smtClean="0">
                <a:solidFill>
                  <a:srgbClr val="00B050"/>
                </a:solidFill>
              </a:rPr>
              <a:t> extra </a:t>
            </a:r>
            <a:r>
              <a:rPr lang="pt-BR" dirty="0" err="1" smtClean="0">
                <a:solidFill>
                  <a:srgbClr val="00B050"/>
                </a:solidFill>
              </a:rPr>
              <a:t>dimension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smtClean="0">
                <a:solidFill>
                  <a:srgbClr val="00B050"/>
                </a:solidFill>
              </a:rPr>
              <a:t>KK </a:t>
            </a:r>
            <a:r>
              <a:rPr lang="pt-BR" dirty="0" err="1" smtClean="0">
                <a:solidFill>
                  <a:srgbClr val="00B050"/>
                </a:solidFill>
              </a:rPr>
              <a:t>number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conservation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 UED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pair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production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and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LKP</a:t>
            </a:r>
          </a:p>
          <a:p>
            <a:r>
              <a:rPr lang="pt-BR" dirty="0" err="1">
                <a:solidFill>
                  <a:srgbClr val="00B050"/>
                </a:solidFill>
              </a:rPr>
              <a:t>P</a:t>
            </a:r>
            <a:r>
              <a:rPr lang="pt-BR" dirty="0" err="1" smtClean="0">
                <a:solidFill>
                  <a:srgbClr val="00B050"/>
                </a:solidFill>
              </a:rPr>
              <a:t>redicts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the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production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of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the</a:t>
            </a:r>
            <a:r>
              <a:rPr lang="pt-BR" dirty="0" smtClean="0">
                <a:solidFill>
                  <a:srgbClr val="00B050"/>
                </a:solidFill>
              </a:rPr>
              <a:t> N=1 </a:t>
            </a:r>
            <a:r>
              <a:rPr lang="pt-BR" dirty="0" err="1" smtClean="0">
                <a:solidFill>
                  <a:srgbClr val="00B050"/>
                </a:solidFill>
              </a:rPr>
              <a:t>modes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at</a:t>
            </a:r>
            <a:r>
              <a:rPr lang="pt-BR" dirty="0" smtClean="0">
                <a:solidFill>
                  <a:srgbClr val="00B050"/>
                </a:solidFill>
              </a:rPr>
              <a:t> LHC </a:t>
            </a:r>
            <a:r>
              <a:rPr lang="pt-BR" dirty="0" err="1" smtClean="0">
                <a:solidFill>
                  <a:srgbClr val="00B050"/>
                </a:solidFill>
              </a:rPr>
              <a:t>energies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rgbClr val="00B050"/>
                </a:solidFill>
              </a:rPr>
              <a:t>Interesting</a:t>
            </a:r>
            <a:r>
              <a:rPr lang="pt-BR" dirty="0" smtClean="0">
                <a:solidFill>
                  <a:srgbClr val="00B050"/>
                </a:solidFill>
              </a:rPr>
              <a:t>  </a:t>
            </a:r>
            <a:r>
              <a:rPr lang="pt-BR" dirty="0" err="1" smtClean="0">
                <a:solidFill>
                  <a:srgbClr val="00B050"/>
                </a:solidFill>
              </a:rPr>
              <a:t>phenomenology</a:t>
            </a:r>
            <a:r>
              <a:rPr lang="pt-BR" dirty="0" smtClean="0">
                <a:solidFill>
                  <a:srgbClr val="00B050"/>
                </a:solidFill>
              </a:rPr>
              <a:t>. In some </a:t>
            </a:r>
            <a:r>
              <a:rPr lang="pt-BR" dirty="0" err="1" smtClean="0">
                <a:solidFill>
                  <a:srgbClr val="00B050"/>
                </a:solidFill>
              </a:rPr>
              <a:t>aspects</a:t>
            </a:r>
            <a:r>
              <a:rPr lang="pt-BR" dirty="0" smtClean="0">
                <a:solidFill>
                  <a:srgbClr val="00B050"/>
                </a:solidFill>
              </a:rPr>
              <a:t> similar to SUSY </a:t>
            </a:r>
            <a:r>
              <a:rPr lang="pt-BR" dirty="0" err="1" smtClean="0">
                <a:solidFill>
                  <a:srgbClr val="00B050"/>
                </a:solidFill>
              </a:rPr>
              <a:t>models</a:t>
            </a:r>
            <a:endParaRPr lang="pt-B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muon_pt_reconstruct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3643314"/>
            <a:ext cx="4522862" cy="3000396"/>
          </a:xfrm>
          <a:prstGeom prst="rect">
            <a:avLst/>
          </a:prstGeom>
        </p:spPr>
      </p:pic>
      <p:pic>
        <p:nvPicPr>
          <p:cNvPr id="4" name="Imagem 3" descr="xs_ss_dimuon_U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2" y="714355"/>
            <a:ext cx="4500594" cy="305212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71422"/>
            <a:ext cx="8229600" cy="928686"/>
          </a:xfrm>
        </p:spPr>
        <p:txBody>
          <a:bodyPr/>
          <a:lstStyle/>
          <a:p>
            <a:r>
              <a:rPr lang="pt-BR" dirty="0" err="1" smtClean="0">
                <a:solidFill>
                  <a:schemeClr val="tx2"/>
                </a:solidFill>
              </a:rPr>
              <a:t>The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mUED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model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60557"/>
            <a:ext cx="4000528" cy="3240079"/>
          </a:xfrm>
        </p:spPr>
        <p:txBody>
          <a:bodyPr>
            <a:normAutofit/>
          </a:bodyPr>
          <a:lstStyle/>
          <a:p>
            <a:r>
              <a:rPr lang="pt-BR" sz="2400" dirty="0" err="1" smtClean="0">
                <a:solidFill>
                  <a:srgbClr val="00B050"/>
                </a:solidFill>
              </a:rPr>
              <a:t>Parameters</a:t>
            </a:r>
            <a:r>
              <a:rPr lang="pt-BR" sz="2400" dirty="0" smtClean="0">
                <a:solidFill>
                  <a:srgbClr val="00B050"/>
                </a:solidFill>
              </a:rPr>
              <a:t>:                            </a:t>
            </a:r>
            <a:r>
              <a:rPr lang="pt-BR" sz="2400" dirty="0" smtClean="0">
                <a:solidFill>
                  <a:srgbClr val="FF0000"/>
                </a:solidFill>
              </a:rPr>
              <a:t>1/R, </a:t>
            </a:r>
            <a:r>
              <a:rPr lang="pt-BR" sz="2400" dirty="0" smtClean="0">
                <a:solidFill>
                  <a:srgbClr val="FF0000"/>
                </a:solidFill>
                <a:sym typeface="Symbol"/>
              </a:rPr>
              <a:t></a:t>
            </a:r>
          </a:p>
          <a:p>
            <a:r>
              <a:rPr lang="pt-BR" sz="2400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sz="2400" dirty="0" err="1" smtClean="0">
                <a:solidFill>
                  <a:srgbClr val="FF0000"/>
                </a:solidFill>
                <a:sym typeface="Symbol"/>
              </a:rPr>
              <a:t>High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sz="2400" dirty="0" err="1" smtClean="0">
                <a:solidFill>
                  <a:srgbClr val="FF0000"/>
                </a:solidFill>
                <a:sym typeface="Symbol"/>
              </a:rPr>
              <a:t>XSection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values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depend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on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1/R</a:t>
            </a:r>
          </a:p>
          <a:p>
            <a:r>
              <a:rPr lang="pt-BR" sz="2400" dirty="0" smtClean="0">
                <a:solidFill>
                  <a:srgbClr val="00B050"/>
                </a:solidFill>
                <a:sym typeface="Symbol"/>
              </a:rPr>
              <a:t>P</a:t>
            </a:r>
            <a:r>
              <a:rPr lang="pt-BR" sz="2400" baseline="-25000" dirty="0" smtClean="0">
                <a:solidFill>
                  <a:srgbClr val="00B050"/>
                </a:solidFill>
                <a:sym typeface="Symbol"/>
              </a:rPr>
              <a:t>T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distributions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in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the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    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low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GeV range</a:t>
            </a:r>
          </a:p>
          <a:p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Trigger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strategy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should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  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not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cut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those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sym typeface="Symbol"/>
              </a:rPr>
              <a:t>muons</a:t>
            </a:r>
            <a:endParaRPr lang="pt-BR" sz="2400" dirty="0" smtClean="0">
              <a:solidFill>
                <a:srgbClr val="00B050"/>
              </a:solidFill>
              <a:sym typeface="Symbol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572264" y="155947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rgbClr val="0070C0"/>
                </a:solidFill>
              </a:rPr>
              <a:t>E</a:t>
            </a:r>
            <a:r>
              <a:rPr lang="pt-BR" baseline="-25000" dirty="0" err="1" smtClean="0">
                <a:solidFill>
                  <a:srgbClr val="0070C0"/>
                </a:solidFill>
              </a:rPr>
              <a:t>cm</a:t>
            </a:r>
            <a:r>
              <a:rPr lang="pt-BR" dirty="0" smtClean="0">
                <a:solidFill>
                  <a:srgbClr val="0070C0"/>
                </a:solidFill>
              </a:rPr>
              <a:t> = 7 </a:t>
            </a:r>
            <a:r>
              <a:rPr lang="pt-BR" dirty="0" err="1" smtClean="0">
                <a:solidFill>
                  <a:srgbClr val="0070C0"/>
                </a:solidFill>
              </a:rPr>
              <a:t>TeV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286512" y="514351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rgbClr val="0070C0"/>
                </a:solidFill>
              </a:rPr>
              <a:t>Reconstructed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Data sets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85828" y="1428736"/>
            <a:ext cx="7115196" cy="4525963"/>
          </a:xfrm>
        </p:spPr>
        <p:txBody>
          <a:bodyPr/>
          <a:lstStyle/>
          <a:p>
            <a:r>
              <a:rPr lang="pt-BR" dirty="0" err="1" smtClean="0">
                <a:solidFill>
                  <a:srgbClr val="00B050"/>
                </a:solidFill>
              </a:rPr>
              <a:t>Used</a:t>
            </a:r>
            <a:r>
              <a:rPr lang="pt-BR" dirty="0" smtClean="0">
                <a:solidFill>
                  <a:srgbClr val="00B050"/>
                </a:solidFill>
              </a:rPr>
              <a:t> CMSSW_3_3_6: </a:t>
            </a:r>
            <a:r>
              <a:rPr lang="pt-BR" dirty="0" err="1" smtClean="0">
                <a:solidFill>
                  <a:srgbClr val="FF0000"/>
                </a:solidFill>
              </a:rPr>
              <a:t>Fast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simulation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with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startup setup + </a:t>
            </a:r>
            <a:r>
              <a:rPr lang="pt-BR" dirty="0" err="1" smtClean="0">
                <a:solidFill>
                  <a:srgbClr val="FF0000"/>
                </a:solidFill>
              </a:rPr>
              <a:t>trigger</a:t>
            </a:r>
            <a:r>
              <a:rPr lang="pt-BR" dirty="0" smtClean="0">
                <a:solidFill>
                  <a:srgbClr val="FF0000"/>
                </a:solidFill>
              </a:rPr>
              <a:t>  </a:t>
            </a:r>
          </a:p>
          <a:p>
            <a:r>
              <a:rPr lang="pt-BR" dirty="0" err="1" smtClean="0">
                <a:solidFill>
                  <a:srgbClr val="00B050"/>
                </a:solidFill>
              </a:rPr>
              <a:t>Events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generated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with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Pythia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only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smtClean="0">
                <a:solidFill>
                  <a:srgbClr val="00B050"/>
                </a:solidFill>
              </a:rPr>
              <a:t> UED </a:t>
            </a:r>
            <a:r>
              <a:rPr lang="pt-BR" dirty="0" err="1" smtClean="0">
                <a:solidFill>
                  <a:srgbClr val="00B050"/>
                </a:solidFill>
              </a:rPr>
              <a:t>ss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dimuons</a:t>
            </a:r>
            <a:r>
              <a:rPr lang="pt-BR" dirty="0" smtClean="0">
                <a:solidFill>
                  <a:srgbClr val="00B050"/>
                </a:solidFill>
              </a:rPr>
              <a:t>:</a:t>
            </a:r>
            <a:r>
              <a:rPr lang="pt-BR" dirty="0" smtClean="0">
                <a:solidFill>
                  <a:srgbClr val="FF0000"/>
                </a:solidFill>
              </a:rPr>
              <a:t>                                                       1/R:</a:t>
            </a:r>
            <a:r>
              <a:rPr lang="pt-BR" dirty="0" smtClean="0">
                <a:solidFill>
                  <a:srgbClr val="00B050"/>
                </a:solidFill>
              </a:rPr>
              <a:t> 300, 500, 700, 900, 1100                                </a:t>
            </a:r>
            <a:r>
              <a:rPr lang="pt-BR" dirty="0" smtClean="0">
                <a:solidFill>
                  <a:srgbClr val="0070C0"/>
                </a:solidFill>
              </a:rPr>
              <a:t>~35000 </a:t>
            </a:r>
            <a:r>
              <a:rPr lang="pt-BR" dirty="0" err="1" smtClean="0">
                <a:solidFill>
                  <a:srgbClr val="0070C0"/>
                </a:solidFill>
              </a:rPr>
              <a:t>events</a:t>
            </a:r>
            <a:r>
              <a:rPr lang="pt-BR" dirty="0" smtClean="0">
                <a:solidFill>
                  <a:srgbClr val="0070C0"/>
                </a:solidFill>
              </a:rPr>
              <a:t> per </a:t>
            </a:r>
            <a:r>
              <a:rPr lang="pt-BR" dirty="0" err="1" smtClean="0">
                <a:solidFill>
                  <a:srgbClr val="0070C0"/>
                </a:solidFill>
              </a:rPr>
              <a:t>point</a:t>
            </a:r>
            <a:endParaRPr lang="pt-BR" dirty="0" smtClean="0">
              <a:solidFill>
                <a:srgbClr val="0070C0"/>
              </a:solidFill>
            </a:endParaRPr>
          </a:p>
          <a:p>
            <a:r>
              <a:rPr lang="pt-BR" dirty="0" err="1">
                <a:solidFill>
                  <a:srgbClr val="00B050"/>
                </a:solidFill>
              </a:rPr>
              <a:t>t</a:t>
            </a:r>
            <a:r>
              <a:rPr lang="pt-BR" dirty="0" err="1" smtClean="0">
                <a:solidFill>
                  <a:srgbClr val="00B050"/>
                </a:solidFill>
              </a:rPr>
              <a:t>tbar</a:t>
            </a:r>
            <a:r>
              <a:rPr lang="pt-BR" dirty="0" smtClean="0">
                <a:solidFill>
                  <a:srgbClr val="00B050"/>
                </a:solidFill>
              </a:rPr>
              <a:t> inclusive </a:t>
            </a:r>
            <a:r>
              <a:rPr lang="pt-BR" dirty="0" err="1" smtClean="0">
                <a:solidFill>
                  <a:srgbClr val="00B050"/>
                </a:solidFill>
              </a:rPr>
              <a:t>events</a:t>
            </a:r>
            <a:r>
              <a:rPr lang="pt-BR" dirty="0" smtClean="0">
                <a:solidFill>
                  <a:srgbClr val="00B050"/>
                </a:solidFill>
              </a:rPr>
              <a:t>                                 </a:t>
            </a:r>
            <a:r>
              <a:rPr lang="pt-BR" dirty="0" smtClean="0">
                <a:solidFill>
                  <a:srgbClr val="0070C0"/>
                </a:solidFill>
              </a:rPr>
              <a:t>225000 </a:t>
            </a:r>
            <a:r>
              <a:rPr lang="pt-BR" dirty="0" err="1" smtClean="0">
                <a:solidFill>
                  <a:srgbClr val="0070C0"/>
                </a:solidFill>
              </a:rPr>
              <a:t>events</a:t>
            </a:r>
            <a:endParaRPr lang="pt-BR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rec_efficienc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1652" y="1928802"/>
            <a:ext cx="5372380" cy="3643338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00660"/>
          </a:xfrm>
        </p:spPr>
        <p:txBody>
          <a:bodyPr>
            <a:normAutofit fontScale="92500"/>
          </a:bodyPr>
          <a:lstStyle/>
          <a:p>
            <a:r>
              <a:rPr lang="pt-BR" sz="2400" dirty="0" err="1" smtClean="0">
                <a:solidFill>
                  <a:srgbClr val="00B050"/>
                </a:solidFill>
              </a:rPr>
              <a:t>Reconstruction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>
                <a:solidFill>
                  <a:srgbClr val="00B050"/>
                </a:solidFill>
              </a:rPr>
              <a:t>e</a:t>
            </a:r>
            <a:r>
              <a:rPr lang="pt-BR" sz="2400" dirty="0" err="1" smtClean="0">
                <a:solidFill>
                  <a:srgbClr val="00B050"/>
                </a:solidFill>
              </a:rPr>
              <a:t>fficiency</a:t>
            </a:r>
            <a:r>
              <a:rPr lang="pt-BR" sz="2400" dirty="0" smtClean="0">
                <a:solidFill>
                  <a:srgbClr val="00B050"/>
                </a:solidFill>
              </a:rPr>
              <a:t> as a </a:t>
            </a:r>
            <a:r>
              <a:rPr lang="pt-BR" sz="2400" dirty="0" err="1" smtClean="0">
                <a:solidFill>
                  <a:srgbClr val="00B050"/>
                </a:solidFill>
              </a:rPr>
              <a:t>function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of</a:t>
            </a:r>
            <a:r>
              <a:rPr lang="pt-BR" sz="2400" dirty="0" smtClean="0">
                <a:solidFill>
                  <a:srgbClr val="00B050"/>
                </a:solidFill>
              </a:rPr>
              <a:t> P</a:t>
            </a:r>
            <a:r>
              <a:rPr lang="pt-BR" sz="2400" baseline="-25000" dirty="0" smtClean="0">
                <a:solidFill>
                  <a:srgbClr val="00B050"/>
                </a:solidFill>
              </a:rPr>
              <a:t>T</a:t>
            </a:r>
          </a:p>
          <a:p>
            <a:r>
              <a:rPr lang="pt-BR" sz="2400" dirty="0" err="1" smtClean="0">
                <a:solidFill>
                  <a:srgbClr val="00B050"/>
                </a:solidFill>
              </a:rPr>
              <a:t>Muons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at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low</a:t>
            </a:r>
            <a:r>
              <a:rPr lang="pt-BR" sz="2400" dirty="0" smtClean="0">
                <a:solidFill>
                  <a:srgbClr val="00B050"/>
                </a:solidFill>
              </a:rPr>
              <a:t> range are </a:t>
            </a:r>
            <a:r>
              <a:rPr lang="pt-BR" sz="2400" dirty="0" err="1" smtClean="0">
                <a:solidFill>
                  <a:srgbClr val="00B050"/>
                </a:solidFill>
              </a:rPr>
              <a:t>already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suppressed</a:t>
            </a:r>
            <a:r>
              <a:rPr lang="pt-BR" sz="2400" dirty="0" smtClean="0">
                <a:solidFill>
                  <a:srgbClr val="00B050"/>
                </a:solidFill>
              </a:rPr>
              <a:t> in </a:t>
            </a:r>
            <a:r>
              <a:rPr lang="pt-BR" sz="2400" dirty="0" err="1" smtClean="0">
                <a:solidFill>
                  <a:srgbClr val="00B050"/>
                </a:solidFill>
              </a:rPr>
              <a:t>the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reconstruction</a:t>
            </a:r>
            <a:endParaRPr lang="pt-BR" sz="2400" dirty="0">
              <a:solidFill>
                <a:srgbClr val="00B05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pt-BR" sz="2400" dirty="0" smtClean="0">
                <a:solidFill>
                  <a:srgbClr val="00B050"/>
                </a:solidFill>
              </a:rPr>
              <a:t>   </a:t>
            </a:r>
            <a:r>
              <a:rPr lang="pt-BR" sz="2400" dirty="0" err="1" smtClean="0">
                <a:solidFill>
                  <a:srgbClr val="00B050"/>
                </a:solidFill>
              </a:rPr>
              <a:t>Muon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requirements</a:t>
            </a:r>
            <a:r>
              <a:rPr lang="pt-BR" sz="2400" dirty="0" smtClean="0">
                <a:solidFill>
                  <a:srgbClr val="00B050"/>
                </a:solidFill>
              </a:rPr>
              <a:t>:</a:t>
            </a:r>
            <a:endParaRPr lang="pt-BR" sz="2400" dirty="0">
              <a:solidFill>
                <a:srgbClr val="00B050"/>
              </a:solidFill>
            </a:endParaRPr>
          </a:p>
          <a:p>
            <a:pPr>
              <a:buNone/>
            </a:pPr>
            <a:endParaRPr lang="pt-BR" sz="9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pt-BR" sz="2400" dirty="0" smtClean="0">
                <a:solidFill>
                  <a:srgbClr val="00B050"/>
                </a:solidFill>
              </a:rPr>
              <a:t>     </a:t>
            </a:r>
            <a:r>
              <a:rPr lang="pt-BR" sz="2400" dirty="0" err="1" smtClean="0">
                <a:solidFill>
                  <a:srgbClr val="00B050"/>
                </a:solidFill>
              </a:rPr>
              <a:t>Prompt</a:t>
            </a:r>
            <a:r>
              <a:rPr lang="pt-BR" sz="2400" dirty="0" smtClean="0">
                <a:solidFill>
                  <a:srgbClr val="00B050"/>
                </a:solidFill>
              </a:rPr>
              <a:t>, Global, </a:t>
            </a:r>
          </a:p>
          <a:p>
            <a:pPr>
              <a:buNone/>
            </a:pPr>
            <a:r>
              <a:rPr lang="pt-BR" sz="2400" dirty="0">
                <a:solidFill>
                  <a:srgbClr val="00B050"/>
                </a:solidFill>
              </a:rPr>
              <a:t> </a:t>
            </a:r>
            <a:r>
              <a:rPr lang="pt-BR" sz="2400" dirty="0" smtClean="0">
                <a:solidFill>
                  <a:srgbClr val="00B050"/>
                </a:solidFill>
              </a:rPr>
              <a:t>    MC </a:t>
            </a:r>
            <a:r>
              <a:rPr lang="pt-BR" sz="2400" dirty="0" err="1" smtClean="0">
                <a:solidFill>
                  <a:srgbClr val="00B050"/>
                </a:solidFill>
              </a:rPr>
              <a:t>matched</a:t>
            </a:r>
            <a:endParaRPr lang="pt-BR" sz="24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pt-BR" sz="2400" dirty="0">
              <a:solidFill>
                <a:srgbClr val="00B05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00B050"/>
              </a:solidFill>
            </a:endParaRPr>
          </a:p>
          <a:p>
            <a:r>
              <a:rPr lang="pt-BR" sz="2400" dirty="0" err="1" smtClean="0">
                <a:solidFill>
                  <a:srgbClr val="00B050"/>
                </a:solidFill>
              </a:rPr>
              <a:t>Trigger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algorithms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should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not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increase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these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effects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</a:rPr>
              <a:t>above</a:t>
            </a:r>
            <a:r>
              <a:rPr lang="pt-BR" sz="2400" dirty="0" smtClean="0">
                <a:solidFill>
                  <a:srgbClr val="00B050"/>
                </a:solidFill>
              </a:rPr>
              <a:t> </a:t>
            </a:r>
            <a:r>
              <a:rPr lang="pt-BR" sz="2400" dirty="0" smtClean="0">
                <a:solidFill>
                  <a:srgbClr val="00B050"/>
                </a:solidFill>
                <a:sym typeface="Symbol"/>
              </a:rPr>
              <a:t></a:t>
            </a:r>
            <a:r>
              <a:rPr lang="pt-BR" sz="2400" dirty="0">
                <a:solidFill>
                  <a:srgbClr val="FF0000"/>
                </a:solidFill>
                <a:sym typeface="Symbol"/>
              </a:rPr>
              <a:t>7</a:t>
            </a:r>
            <a:r>
              <a:rPr lang="pt-BR" sz="2400" dirty="0" smtClean="0">
                <a:solidFill>
                  <a:srgbClr val="FF0000"/>
                </a:solidFill>
              </a:rPr>
              <a:t>GeV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pt-BR" dirty="0" err="1" smtClean="0">
                <a:solidFill>
                  <a:schemeClr val="tx2"/>
                </a:solidFill>
              </a:rPr>
              <a:t>Muon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>
                <a:solidFill>
                  <a:schemeClr val="tx2"/>
                </a:solidFill>
              </a:rPr>
              <a:t>R</a:t>
            </a:r>
            <a:r>
              <a:rPr lang="pt-BR" dirty="0" err="1" smtClean="0">
                <a:solidFill>
                  <a:schemeClr val="tx2"/>
                </a:solidFill>
              </a:rPr>
              <a:t>econstruction</a:t>
            </a:r>
            <a:endParaRPr lang="pt-BR" dirty="0">
              <a:solidFill>
                <a:schemeClr val="tx2"/>
              </a:solidFill>
            </a:endParaRP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/>
        </p:nvGraphicFramePr>
        <p:xfrm>
          <a:off x="285720" y="4143380"/>
          <a:ext cx="3757089" cy="857256"/>
        </p:xfrm>
        <a:graphic>
          <a:graphicData uri="http://schemas.openxmlformats.org/presentationml/2006/ole">
            <p:oleObj spid="_x0000_s2050" name="Equação" r:id="rId4" imgW="1892160" imgH="431640" progId="Equation.3">
              <p:embed/>
            </p:oleObj>
          </a:graphicData>
        </a:graphic>
      </p:graphicFrame>
      <p:cxnSp>
        <p:nvCxnSpPr>
          <p:cNvPr id="7" name="Conector de seta reta 6"/>
          <p:cNvCxnSpPr/>
          <p:nvPr/>
        </p:nvCxnSpPr>
        <p:spPr>
          <a:xfrm rot="5400000" flipH="1" flipV="1">
            <a:off x="4464049" y="3821115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pt-BR" dirty="0" err="1" smtClean="0">
                <a:solidFill>
                  <a:schemeClr val="tx2"/>
                </a:solidFill>
              </a:rPr>
              <a:t>Trigger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>
                <a:solidFill>
                  <a:schemeClr val="tx2"/>
                </a:solidFill>
              </a:rPr>
              <a:t>E</a:t>
            </a:r>
            <a:r>
              <a:rPr lang="pt-BR" dirty="0" err="1" smtClean="0">
                <a:solidFill>
                  <a:schemeClr val="tx2"/>
                </a:solidFill>
              </a:rPr>
              <a:t>fficiency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242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t-BR" dirty="0" err="1" smtClean="0">
                <a:solidFill>
                  <a:srgbClr val="00B050"/>
                </a:solidFill>
              </a:rPr>
              <a:t>Throughout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this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talk</a:t>
            </a:r>
            <a:r>
              <a:rPr lang="pt-BR" dirty="0" smtClean="0">
                <a:solidFill>
                  <a:srgbClr val="00B050"/>
                </a:solidFill>
              </a:rPr>
              <a:t>:</a:t>
            </a:r>
          </a:p>
          <a:p>
            <a:pPr>
              <a:buNone/>
            </a:pPr>
            <a:endParaRPr lang="pt-BR" dirty="0">
              <a:solidFill>
                <a:srgbClr val="00B050"/>
              </a:solidFill>
            </a:endParaRPr>
          </a:p>
          <a:p>
            <a:pPr>
              <a:buNone/>
            </a:pP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rgbClr val="00B050"/>
                </a:solidFill>
              </a:rPr>
              <a:t>Only</a:t>
            </a:r>
            <a:r>
              <a:rPr lang="pt-BR" dirty="0" smtClean="0">
                <a:solidFill>
                  <a:srgbClr val="00B050"/>
                </a:solidFill>
              </a:rPr>
              <a:t> Global </a:t>
            </a:r>
            <a:r>
              <a:rPr lang="pt-BR" dirty="0" err="1" smtClean="0">
                <a:solidFill>
                  <a:srgbClr val="00B050"/>
                </a:solidFill>
              </a:rPr>
              <a:t>Muons</a:t>
            </a:r>
            <a:r>
              <a:rPr lang="pt-BR" dirty="0" smtClean="0">
                <a:solidFill>
                  <a:srgbClr val="00B050"/>
                </a:solidFill>
              </a:rPr>
              <a:t> are </a:t>
            </a:r>
            <a:r>
              <a:rPr lang="pt-BR" dirty="0" err="1" smtClean="0">
                <a:solidFill>
                  <a:srgbClr val="00B050"/>
                </a:solidFill>
              </a:rPr>
              <a:t>used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i="1" dirty="0" err="1" smtClean="0">
                <a:solidFill>
                  <a:srgbClr val="00B050"/>
                </a:solidFill>
              </a:rPr>
              <a:t>Trigger</a:t>
            </a:r>
            <a:r>
              <a:rPr lang="pt-BR" dirty="0" smtClean="0">
                <a:solidFill>
                  <a:srgbClr val="00B050"/>
                </a:solidFill>
              </a:rPr>
              <a:t> denotes </a:t>
            </a:r>
            <a:r>
              <a:rPr lang="pt-BR" dirty="0" err="1" smtClean="0">
                <a:solidFill>
                  <a:srgbClr val="00B050"/>
                </a:solidFill>
              </a:rPr>
              <a:t>the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HLT </a:t>
            </a:r>
            <a:r>
              <a:rPr lang="pt-BR" dirty="0" err="1" smtClean="0">
                <a:solidFill>
                  <a:srgbClr val="FF0000"/>
                </a:solidFill>
              </a:rPr>
              <a:t>trigger</a:t>
            </a:r>
            <a:r>
              <a:rPr lang="pt-BR" dirty="0" smtClean="0">
                <a:solidFill>
                  <a:srgbClr val="FF0000"/>
                </a:solidFill>
              </a:rPr>
              <a:t> path </a:t>
            </a:r>
            <a:r>
              <a:rPr lang="pt-BR" dirty="0" err="1" smtClean="0">
                <a:solidFill>
                  <a:srgbClr val="00B050"/>
                </a:solidFill>
              </a:rPr>
              <a:t>used</a:t>
            </a:r>
            <a:endParaRPr lang="pt-BR" dirty="0" smtClean="0">
              <a:solidFill>
                <a:srgbClr val="00B050"/>
              </a:solidFill>
            </a:endParaRPr>
          </a:p>
          <a:p>
            <a:r>
              <a:rPr lang="pt-BR" dirty="0" err="1" smtClean="0">
                <a:solidFill>
                  <a:srgbClr val="00B050"/>
                </a:solidFill>
              </a:rPr>
              <a:t>Efficiencies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evaluated</a:t>
            </a:r>
            <a:r>
              <a:rPr lang="pt-BR" dirty="0" smtClean="0">
                <a:solidFill>
                  <a:srgbClr val="00B050"/>
                </a:solidFill>
              </a:rPr>
              <a:t> for </a:t>
            </a:r>
            <a:r>
              <a:rPr lang="pt-BR" dirty="0" err="1" smtClean="0">
                <a:solidFill>
                  <a:srgbClr val="00B050"/>
                </a:solidFill>
              </a:rPr>
              <a:t>leading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and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next</a:t>
            </a:r>
            <a:r>
              <a:rPr lang="pt-BR" dirty="0" smtClean="0">
                <a:solidFill>
                  <a:srgbClr val="00B050"/>
                </a:solidFill>
              </a:rPr>
              <a:t> to </a:t>
            </a:r>
            <a:r>
              <a:rPr lang="pt-BR" dirty="0" err="1" smtClean="0">
                <a:solidFill>
                  <a:srgbClr val="00B050"/>
                </a:solidFill>
              </a:rPr>
              <a:t>leading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muons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</a:p>
          <a:p>
            <a:r>
              <a:rPr lang="pt-BR" dirty="0" err="1" smtClean="0">
                <a:solidFill>
                  <a:srgbClr val="00B050"/>
                </a:solidFill>
              </a:rPr>
              <a:t>Both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muons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reconstructed</a:t>
            </a:r>
            <a:r>
              <a:rPr lang="pt-BR" dirty="0" smtClean="0">
                <a:solidFill>
                  <a:srgbClr val="00B050"/>
                </a:solidFill>
              </a:rPr>
              <a:t>: </a:t>
            </a:r>
            <a:r>
              <a:rPr lang="pt-BR" dirty="0" smtClean="0">
                <a:solidFill>
                  <a:srgbClr val="FF0000"/>
                </a:solidFill>
              </a:rPr>
              <a:t>80% </a:t>
            </a:r>
            <a:r>
              <a:rPr lang="pt-BR" dirty="0" err="1" smtClean="0">
                <a:solidFill>
                  <a:srgbClr val="FF0000"/>
                </a:solidFill>
              </a:rPr>
              <a:t>of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signal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kept</a:t>
            </a:r>
            <a:endParaRPr lang="pt-BR" dirty="0" smtClean="0">
              <a:solidFill>
                <a:srgbClr val="FF0000"/>
              </a:solidFill>
            </a:endParaRP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1520825" y="2357431"/>
          <a:ext cx="5748922" cy="715970"/>
        </p:xfrm>
        <a:graphic>
          <a:graphicData uri="http://schemas.openxmlformats.org/presentationml/2006/ole">
            <p:oleObj spid="_x0000_s1026" name="Equação" r:id="rId3" imgW="34668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next_pt_HLT_ef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89833" y="3395678"/>
            <a:ext cx="4684130" cy="3176594"/>
          </a:xfrm>
          <a:prstGeom prst="rect">
            <a:avLst/>
          </a:prstGeom>
        </p:spPr>
      </p:pic>
      <p:pic>
        <p:nvPicPr>
          <p:cNvPr id="4" name="Imagem 3" descr="leading_pt_HLT_ef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1934" y="500042"/>
            <a:ext cx="4684130" cy="317659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pt-BR" dirty="0" err="1" smtClean="0">
                <a:solidFill>
                  <a:schemeClr val="tx2"/>
                </a:solidFill>
              </a:rPr>
              <a:t>Single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Muon</a:t>
            </a:r>
            <a:r>
              <a:rPr lang="pt-BR" dirty="0" smtClean="0">
                <a:solidFill>
                  <a:schemeClr val="tx2"/>
                </a:solidFill>
              </a:rPr>
              <a:t> Paths</a:t>
            </a:r>
            <a:endParaRPr lang="pt-BR" dirty="0">
              <a:solidFill>
                <a:schemeClr val="tx2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14348" y="3143248"/>
          <a:ext cx="3071834" cy="3000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28760"/>
                <a:gridCol w="1643074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 Path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err="1" smtClean="0"/>
                        <a:t>Efficiency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HLT_Mu3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0.9981</a:t>
                      </a:r>
                      <a:r>
                        <a:rPr lang="pt-BR" smtClean="0">
                          <a:sym typeface="Symbol"/>
                        </a:rPr>
                        <a:t></a:t>
                      </a:r>
                      <a:r>
                        <a:rPr lang="pt-BR" smtClean="0"/>
                        <a:t>0.0002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HLT_Mu5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0.9889</a:t>
                      </a:r>
                      <a:r>
                        <a:rPr lang="pt-BR" smtClean="0">
                          <a:sym typeface="Symbol"/>
                        </a:rPr>
                        <a:t></a:t>
                      </a:r>
                      <a:r>
                        <a:rPr lang="pt-BR" smtClean="0"/>
                        <a:t> 0.0006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HLT_Mu9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0.939</a:t>
                      </a:r>
                      <a:r>
                        <a:rPr lang="pt-BR" smtClean="0">
                          <a:sym typeface="Symbol"/>
                        </a:rPr>
                        <a:t> 0.002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HLT_L2Mu9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0.937</a:t>
                      </a:r>
                      <a:r>
                        <a:rPr lang="pt-BR" smtClean="0">
                          <a:sym typeface="Symbol"/>
                        </a:rPr>
                        <a:t>0.002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HLT_L2Mu11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0.901</a:t>
                      </a:r>
                      <a:r>
                        <a:rPr lang="pt-BR" smtClean="0">
                          <a:sym typeface="Symbol"/>
                        </a:rPr>
                        <a:t>0.002</a:t>
                      </a:r>
                      <a:endParaRPr lang="pt-BR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HLT_L1Mu20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0.756</a:t>
                      </a:r>
                      <a:r>
                        <a:rPr lang="pt-BR" smtClean="0">
                          <a:sym typeface="Symbol"/>
                        </a:rPr>
                        <a:t>0.003</a:t>
                      </a:r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500034" y="1103170"/>
            <a:ext cx="3571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</a:rPr>
              <a:t> HLT Paths </a:t>
            </a:r>
            <a:r>
              <a:rPr lang="pt-BR" dirty="0" err="1" smtClean="0">
                <a:solidFill>
                  <a:srgbClr val="00B050"/>
                </a:solidFill>
              </a:rPr>
              <a:t>highly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efficient</a:t>
            </a:r>
            <a:r>
              <a:rPr lang="pt-BR" dirty="0" smtClean="0">
                <a:solidFill>
                  <a:srgbClr val="00B050"/>
                </a:solidFill>
              </a:rPr>
              <a:t> for </a:t>
            </a:r>
            <a:r>
              <a:rPr lang="pt-BR" dirty="0" err="1" smtClean="0">
                <a:solidFill>
                  <a:srgbClr val="00B050"/>
                </a:solidFill>
              </a:rPr>
              <a:t>signal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</a:p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Low</a:t>
            </a:r>
            <a:r>
              <a:rPr lang="pt-BR" dirty="0" smtClean="0">
                <a:solidFill>
                  <a:srgbClr val="00B050"/>
                </a:solidFill>
              </a:rPr>
              <a:t>  P</a:t>
            </a:r>
            <a:r>
              <a:rPr lang="pt-BR" baseline="-25000" dirty="0" smtClean="0">
                <a:solidFill>
                  <a:srgbClr val="00B050"/>
                </a:solidFill>
              </a:rPr>
              <a:t>T </a:t>
            </a:r>
            <a:r>
              <a:rPr lang="pt-BR" dirty="0" smtClean="0">
                <a:solidFill>
                  <a:srgbClr val="00B050"/>
                </a:solidFill>
              </a:rPr>
              <a:t> range </a:t>
            </a:r>
            <a:r>
              <a:rPr lang="pt-BR" dirty="0" err="1" smtClean="0">
                <a:solidFill>
                  <a:srgbClr val="00B050"/>
                </a:solidFill>
              </a:rPr>
              <a:t>not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significantly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affected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by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trigger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cuts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up</a:t>
            </a:r>
            <a:r>
              <a:rPr lang="pt-BR" dirty="0" smtClean="0">
                <a:solidFill>
                  <a:srgbClr val="00B050"/>
                </a:solidFill>
              </a:rPr>
              <a:t> to 5 GeV</a:t>
            </a:r>
          </a:p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P</a:t>
            </a:r>
            <a:r>
              <a:rPr lang="pt-BR" baseline="-25000" dirty="0" smtClean="0">
                <a:solidFill>
                  <a:srgbClr val="FF0000"/>
                </a:solidFill>
              </a:rPr>
              <a:t>T </a:t>
            </a:r>
            <a:r>
              <a:rPr lang="pt-BR" dirty="0" err="1" smtClean="0">
                <a:solidFill>
                  <a:srgbClr val="FF0000"/>
                </a:solidFill>
              </a:rPr>
              <a:t>cuts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should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be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&lt; 7GeV </a:t>
            </a:r>
            <a:r>
              <a:rPr lang="pt-BR" dirty="0" err="1" smtClean="0">
                <a:solidFill>
                  <a:srgbClr val="00B050"/>
                </a:solidFill>
              </a:rPr>
              <a:t>keeping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efficiency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above</a:t>
            </a:r>
            <a:r>
              <a:rPr lang="pt-BR" dirty="0" smtClean="0">
                <a:solidFill>
                  <a:srgbClr val="FF0000"/>
                </a:solidFill>
              </a:rPr>
              <a:t> 80% </a:t>
            </a:r>
            <a:r>
              <a:rPr lang="pt-BR" dirty="0" smtClean="0">
                <a:solidFill>
                  <a:srgbClr val="00B050"/>
                </a:solidFill>
              </a:rPr>
              <a:t>for </a:t>
            </a:r>
            <a:r>
              <a:rPr lang="pt-BR" dirty="0" err="1" smtClean="0">
                <a:solidFill>
                  <a:srgbClr val="00B050"/>
                </a:solidFill>
              </a:rPr>
              <a:t>the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next</a:t>
            </a:r>
            <a:r>
              <a:rPr lang="pt-BR" dirty="0" smtClean="0">
                <a:solidFill>
                  <a:srgbClr val="00B050"/>
                </a:solidFill>
              </a:rPr>
              <a:t> to </a:t>
            </a:r>
            <a:r>
              <a:rPr lang="pt-BR" dirty="0" err="1" smtClean="0">
                <a:solidFill>
                  <a:srgbClr val="00B050"/>
                </a:solidFill>
              </a:rPr>
              <a:t>leading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err="1" smtClean="0">
                <a:solidFill>
                  <a:srgbClr val="00B050"/>
                </a:solidFill>
              </a:rPr>
              <a:t>muon</a:t>
            </a:r>
            <a:endParaRPr lang="pt-BR" baseline="-25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next_doublept_HLT_ef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3446244"/>
            <a:ext cx="4714908" cy="3197466"/>
          </a:xfrm>
          <a:prstGeom prst="rect">
            <a:avLst/>
          </a:prstGeom>
        </p:spPr>
      </p:pic>
      <p:pic>
        <p:nvPicPr>
          <p:cNvPr id="4" name="Imagem 3" descr="leading_doublept_HLT_ef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1934" y="525497"/>
            <a:ext cx="4702800" cy="318925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14372"/>
          </a:xfrm>
        </p:spPr>
        <p:txBody>
          <a:bodyPr>
            <a:normAutofit fontScale="90000"/>
          </a:bodyPr>
          <a:lstStyle/>
          <a:p>
            <a:r>
              <a:rPr lang="pt-BR" dirty="0" err="1" smtClean="0">
                <a:solidFill>
                  <a:schemeClr val="tx2"/>
                </a:solidFill>
              </a:rPr>
              <a:t>Dimuon</a:t>
            </a:r>
            <a:r>
              <a:rPr lang="pt-BR" dirty="0" smtClean="0">
                <a:solidFill>
                  <a:schemeClr val="tx2"/>
                </a:solidFill>
              </a:rPr>
              <a:t> Paths</a:t>
            </a:r>
            <a:endParaRPr lang="pt-BR" dirty="0">
              <a:solidFill>
                <a:schemeClr val="tx2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57158" y="3429000"/>
          <a:ext cx="357190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28826"/>
                <a:gridCol w="164307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mtClean="0"/>
                        <a:t>HLT Path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err="1" smtClean="0"/>
                        <a:t>Efficiency</a:t>
                      </a:r>
                      <a:endParaRPr lang="pt-BR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L1DoubleMuOpen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0.9840</a:t>
                      </a:r>
                      <a:r>
                        <a:rPr lang="pt-BR" smtClean="0">
                          <a:sym typeface="Symbol"/>
                        </a:rPr>
                        <a:t>0.0008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HLT_DoubleMu0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0.953</a:t>
                      </a:r>
                      <a:r>
                        <a:rPr lang="pt-BR" smtClean="0">
                          <a:sym typeface="Symbol"/>
                        </a:rPr>
                        <a:t>0.001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HLT_DoubleMu3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0.929</a:t>
                      </a:r>
                      <a:r>
                        <a:rPr lang="pt-BR" smtClean="0">
                          <a:sym typeface="Symbol"/>
                        </a:rPr>
                        <a:t>0.002</a:t>
                      </a:r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500034" y="1500174"/>
            <a:ext cx="3429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>
              <a:solidFill>
                <a:srgbClr val="00B050"/>
              </a:solidFill>
              <a:sym typeface="Symbol"/>
            </a:endParaRPr>
          </a:p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High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efficiency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paths for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signal</a:t>
            </a:r>
            <a:endParaRPr lang="pt-BR" dirty="0" smtClean="0">
              <a:solidFill>
                <a:srgbClr val="00B050"/>
              </a:solidFill>
              <a:sym typeface="Symbol"/>
            </a:endParaRPr>
          </a:p>
          <a:p>
            <a:pPr>
              <a:buFont typeface="Symbol"/>
              <a:buChar char="·"/>
            </a:pPr>
            <a:r>
              <a:rPr lang="pt-BR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Dimuon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paths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have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similar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effects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on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leading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and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next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to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leading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pt-BR" dirty="0" err="1" smtClean="0">
                <a:solidFill>
                  <a:srgbClr val="00B050"/>
                </a:solidFill>
                <a:sym typeface="Symbol"/>
              </a:rPr>
              <a:t>muons</a:t>
            </a:r>
            <a:endParaRPr lang="pt-BR" dirty="0" smtClean="0">
              <a:solidFill>
                <a:srgbClr val="00B050"/>
              </a:solidFill>
              <a:sym typeface="Symbo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7426</TotalTime>
  <Words>656</Words>
  <Application>Microsoft Office PowerPoint</Application>
  <PresentationFormat>Apresentação na tela (4:3)</PresentationFormat>
  <Paragraphs>172</Paragraphs>
  <Slides>18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0" baseType="lpstr">
      <vt:lpstr>Tema do Office</vt:lpstr>
      <vt:lpstr>Equação</vt:lpstr>
      <vt:lpstr>Trigger efficiency with             UED SS dimuon events</vt:lpstr>
      <vt:lpstr>Overview</vt:lpstr>
      <vt:lpstr>The UED model</vt:lpstr>
      <vt:lpstr>The mUED model</vt:lpstr>
      <vt:lpstr>Data sets</vt:lpstr>
      <vt:lpstr>Muon Reconstruction</vt:lpstr>
      <vt:lpstr>Trigger Efficiency</vt:lpstr>
      <vt:lpstr>Single Muon Paths</vt:lpstr>
      <vt:lpstr>Dimuon Paths</vt:lpstr>
      <vt:lpstr>MET Paths</vt:lpstr>
      <vt:lpstr>Jet Paths</vt:lpstr>
      <vt:lpstr>Background ttbar</vt:lpstr>
      <vt:lpstr>ttbar - Muon Paths</vt:lpstr>
      <vt:lpstr>ttbar – Dimuon Paths</vt:lpstr>
      <vt:lpstr>ttbar – MET Paths</vt:lpstr>
      <vt:lpstr>ttbar -  Jet Paths</vt:lpstr>
      <vt:lpstr>Summary</vt:lpstr>
      <vt:lpstr>Next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Trigger efficiencies studies with UED SS dimuon events</dc:title>
  <dc:creator>fmarinho</dc:creator>
  <cp:lastModifiedBy>fmarinho</cp:lastModifiedBy>
  <cp:revision>282</cp:revision>
  <dcterms:created xsi:type="dcterms:W3CDTF">2010-01-12T12:38:33Z</dcterms:created>
  <dcterms:modified xsi:type="dcterms:W3CDTF">2010-02-10T16:06:19Z</dcterms:modified>
</cp:coreProperties>
</file>